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6"/>
    <p:sldId id="274" r:id="rId36"/>
    <p:sldId id="275" r:id="rId37"/>
    <p:sldId id="276" r:id="rId38"/>
    <p:sldId id="277" r:id="rId39"/>
    <p:sldId id="278" r:id="rId40"/>
    <p:sldId id="279" r:id="rId41"/>
  </p:sldIdLst>
  <p:sldSz cx="12192000" cy="6858000"/>
  <p:notesSz cx="6807200" cy="9939338"/>
  <p:embeddedFontLst>
    <p:embeddedFont>
      <p:font typeface="Meiryo UI" panose="020B0604030504040204" pitchFamily="50" charset="-128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Noto Sans JP" panose="020B0200000000000000" pitchFamily="50" charset="-128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j+T8iK0ewROa9q1Gj3qnaxFDXj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991342-6D81-4090-8684-D0B580257E35}">
  <a:tblStyle styleId="{9E991342-6D81-4090-8684-D0B580257E3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F3D4E5-51E6-42D5-87E3-DBE0A444F9F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D21F596-CA33-4070-AAB5-5442030AF5BD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ABE544B-FA0F-4633-B7CD-33A0F859986F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9EFF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9EFF7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3208A6A-B415-4D82-96CA-9575B1071545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52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6" Type="http://schemas.openxmlformats.org/officeDocument/2006/relationships/slide" Target="slides/slide3.xml"/><Relationship Id="rId20" Type="http://schemas.openxmlformats.org/officeDocument/2006/relationships/notesMaster" Target="notesMasters/notesMaster1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Relationship Id="rId29" Type="http://schemas.openxmlformats.org/officeDocument/2006/relationships/font" Target="fonts/font9.fntdata"/><Relationship Id="rId30" Type="http://schemas.openxmlformats.org/officeDocument/2006/relationships/font" Target="fonts/font10.fntdata"/><Relationship Id="rId31" Type="http://customschemas.google.com/relationships/presentationmetadata" Target="metadata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36" Type="http://schemas.openxmlformats.org/officeDocument/2006/relationships/slide" Target="slides/slide4.xml"/><Relationship Id="rId37" Type="http://schemas.openxmlformats.org/officeDocument/2006/relationships/slide" Target="slides/slide5.xml"/><Relationship Id="rId38" Type="http://schemas.openxmlformats.org/officeDocument/2006/relationships/slide" Target="slides/slide6.xml"/><Relationship Id="rId39" Type="http://schemas.openxmlformats.org/officeDocument/2006/relationships/slide" Target="slides/slide7.xml"/><Relationship Id="rId40" Type="http://schemas.openxmlformats.org/officeDocument/2006/relationships/slide" Target="slides/slide8.xml"/><Relationship Id="rId41" Type="http://schemas.openxmlformats.org/officeDocument/2006/relationships/slide" Target="slides/slide9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9787" cy="498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ja-JP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5838" y="1"/>
            <a:ext cx="2949787" cy="498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ja-JP" alt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3013"/>
            <a:ext cx="5962650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720" y="4783308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0647"/>
            <a:ext cx="2949787" cy="49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ja-JP" alt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algn="r"/>
            <a:fld id="{00000000-1234-1234-1234-123412341234}" type="slidenum">
              <a:rPr lang="en-US" altLang="ja-JP" sz="1200" smtClean="0">
                <a:solidFill>
                  <a:schemeClr val="dk1"/>
                </a:solidFill>
              </a:rPr>
              <a:pPr algn="r"/>
              <a:t>‹#›</a:t>
            </a:fld>
            <a:endParaRPr lang="ja-JP" altLang="en-US" sz="1200" dirty="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Meiryo UI" panose="020B0604030504040204" pitchFamily="50" charset="-128"/>
        <a:ea typeface="Meiryo UI" panose="020B0604030504040204" pitchFamily="50" charset="-128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0720" y="4783308"/>
            <a:ext cx="5445760" cy="3913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0720" y="4783308"/>
            <a:ext cx="5445760" cy="3913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0720" y="4783308"/>
            <a:ext cx="5445760" cy="3913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タイトル スライド">
  <p:cSld name="1_タイトル スライド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0" descr="グラフ, 背景パターン&#10;&#10;自動的に生成された説明"/>
          <p:cNvPicPr preferRelativeResize="0"/>
          <p:nvPr/>
        </p:nvPicPr>
        <p:blipFill rotWithShape="1">
          <a:blip r:embed="rId2">
            <a:alphaModFix/>
          </a:blip>
          <a:srcRect l="56441" t="25983"/>
          <a:stretch/>
        </p:blipFill>
        <p:spPr>
          <a:xfrm>
            <a:off x="7510714" y="3222386"/>
            <a:ext cx="4681287" cy="3635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title"/>
          </p:nvPr>
        </p:nvSpPr>
        <p:spPr>
          <a:xfrm>
            <a:off x="788919" y="1822009"/>
            <a:ext cx="9861170" cy="618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7" name="Google Shape;77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8" name="Google Shape;78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9" name="Google Shape;7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84" name="Google Shape;84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6" name="Google Shape;8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91" name="Google Shape;91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2" name="Google Shape;9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97" name="Google Shape;97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8" name="Google Shape;9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タイトルとコンテンツ">
  <p:cSld name="3_タイトルとコンテンツ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/>
          <p:nvPr/>
        </p:nvSpPr>
        <p:spPr>
          <a:xfrm>
            <a:off x="11639603" y="6492880"/>
            <a:ext cx="55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21" descr="図形&#10;&#10;中程度の精度で自動的に生成された説明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80341" y="63336"/>
            <a:ext cx="1815305" cy="39654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1"/>
          <p:cNvSpPr txBox="1"/>
          <p:nvPr/>
        </p:nvSpPr>
        <p:spPr>
          <a:xfrm>
            <a:off x="-19141" y="6633357"/>
            <a:ext cx="1171526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800" b="0" dirty="0">
                <a:solidFill>
                  <a:srgbClr val="89898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Copyright © 2025, NTT DXPartner Co.,Ltd , All rights reserved. 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5" name="Google Shape;25;p21"/>
          <p:cNvCxnSpPr/>
          <p:nvPr/>
        </p:nvCxnSpPr>
        <p:spPr>
          <a:xfrm>
            <a:off x="155126" y="506995"/>
            <a:ext cx="371613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" name="Google Shape;26;p21"/>
          <p:cNvCxnSpPr/>
          <p:nvPr/>
        </p:nvCxnSpPr>
        <p:spPr>
          <a:xfrm rot="10800000">
            <a:off x="457252" y="374300"/>
            <a:ext cx="0" cy="360000"/>
          </a:xfrm>
          <a:prstGeom prst="straightConnector1">
            <a:avLst/>
          </a:prstGeom>
          <a:noFill/>
          <a:ln w="9525" cap="flat" cmpd="sng">
            <a:solidFill>
              <a:srgbClr val="29759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21"/>
          <p:cNvCxnSpPr/>
          <p:nvPr/>
        </p:nvCxnSpPr>
        <p:spPr>
          <a:xfrm>
            <a:off x="281009" y="618349"/>
            <a:ext cx="279138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" name="Google Shape;28;p21"/>
          <p:cNvCxnSpPr/>
          <p:nvPr/>
        </p:nvCxnSpPr>
        <p:spPr>
          <a:xfrm rot="10800000">
            <a:off x="505429" y="410444"/>
            <a:ext cx="0" cy="360000"/>
          </a:xfrm>
          <a:prstGeom prst="straightConnector1">
            <a:avLst/>
          </a:prstGeom>
          <a:noFill/>
          <a:ln w="9525" cap="flat" cmpd="sng">
            <a:solidFill>
              <a:srgbClr val="29759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" name="Google Shape;29;p21"/>
          <p:cNvCxnSpPr/>
          <p:nvPr/>
        </p:nvCxnSpPr>
        <p:spPr>
          <a:xfrm rot="10800000">
            <a:off x="553606" y="450744"/>
            <a:ext cx="0" cy="360000"/>
          </a:xfrm>
          <a:prstGeom prst="straightConnector1">
            <a:avLst/>
          </a:prstGeom>
          <a:noFill/>
          <a:ln w="9525" cap="flat" cmpd="sng">
            <a:solidFill>
              <a:srgbClr val="29759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" name="Google Shape;30;p21"/>
          <p:cNvCxnSpPr/>
          <p:nvPr/>
        </p:nvCxnSpPr>
        <p:spPr>
          <a:xfrm>
            <a:off x="223912" y="560599"/>
            <a:ext cx="3234462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21"/>
          <p:cNvSpPr txBox="1">
            <a:spLocks noGrp="1"/>
          </p:cNvSpPr>
          <p:nvPr>
            <p:ph type="title"/>
          </p:nvPr>
        </p:nvSpPr>
        <p:spPr>
          <a:xfrm>
            <a:off x="541183" y="84917"/>
            <a:ext cx="105156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  <a:defRPr sz="24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8" name="Google Shape;38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9" name="Google Shape;3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5" name="Google Shape;4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50" name="Google Shape;50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7" name="Google Shape;57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8" name="Google Shape;5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63" name="Google Shape;63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4" name="Google Shape;64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5" name="Google Shape;65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6" name="Google Shape;66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2" name="Google Shape;7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/>
        </p:nvSpPr>
        <p:spPr>
          <a:xfrm>
            <a:off x="518272" y="5014049"/>
            <a:ext cx="340789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buNone/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595959"/>
                </a:solidFill>
                <a:latin typeface="Meiryo UI"/>
              </a:rPr>
              <a:t>2026年1月13日</a:t>
            </a:r>
            <a:endParaRPr sz="2000" dirty="0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0" indent="0">
              <a:buNone/>
            </a:pPr>
            <a:r>
              <a:rPr sz="2000">
                <a:solidFill>
                  <a:srgbClr val="595959"/>
                </a:solidFill>
                <a:latin typeface="Meiryo UI"/>
              </a:rPr>
              <a:t>株式会社NTT DXパートナー</a:t>
            </a:r>
          </a:p>
        </p:txBody>
      </p:sp>
      <p:sp>
        <p:nvSpPr>
          <p:cNvPr id="106" name="Google Shape;106;p1"/>
          <p:cNvSpPr txBox="1"/>
          <p:nvPr/>
        </p:nvSpPr>
        <p:spPr>
          <a:xfrm>
            <a:off x="518272" y="1843951"/>
            <a:ext cx="1115545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buNone/>
              <a:spcBef>
                <a:spcPts val="0"/>
              </a:spcBef>
              <a:spcAft>
                <a:spcPts val="0"/>
              </a:spcAft>
            </a:pPr>
            <a:r>
              <a:rPr b="1" sz="2400">
                <a:solidFill>
                  <a:srgbClr val="595959"/>
                </a:solidFill>
                <a:latin typeface="Meiryo UI"/>
              </a:rPr>
              <a:t>共立製薬 スコアシートDX提案</a:t>
            </a:r>
            <a:endParaRPr sz="1800" b="1" dirty="0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0" indent="0">
              <a:buNone/>
            </a:pPr>
            <a:r>
              <a:rPr b="1" sz="4000">
                <a:solidFill>
                  <a:srgbClr val="595959"/>
                </a:solidFill>
                <a:latin typeface="Meiryo UI"/>
              </a:rPr>
              <a:t>【社内議論用】</a:t>
            </a:r>
          </a:p>
          <a:p>
            <a:pPr marL="0" indent="0">
              <a:buNone/>
            </a:pPr>
            <a:r>
              <a:rPr sz="2000">
                <a:latin typeface="Meiryo UI"/>
              </a:rPr>
              <a:t/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>
            <a:spLocks noGrp="1"/>
          </p:cNvSpPr>
          <p:nvPr>
            <p:ph type="title"/>
          </p:nvPr>
        </p:nvSpPr>
        <p:spPr>
          <a:xfrm>
            <a:off x="541183" y="84917"/>
            <a:ext cx="105156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buNone/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</a:pPr>
            <a:r>
              <a:rPr b="1">
                <a:latin typeface="Meiryo UI"/>
              </a:rPr>
              <a:t>議論ポイント一覧</a:t>
            </a:r>
            <a:endParaRPr dirty="0"/>
          </a:p>
        </p:txBody>
      </p:sp>
      <p:sp>
        <p:nvSpPr>
          <p:cNvPr id="112" name="Google Shape;112;p2"/>
          <p:cNvSpPr txBox="1"/>
          <p:nvPr/>
        </p:nvSpPr>
        <p:spPr>
          <a:xfrm>
            <a:off x="823571" y="1879493"/>
            <a:ext cx="9950823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buNone/>
              <a:spcBef>
                <a:spcPts val="0"/>
              </a:spcBef>
              <a:spcAft>
                <a:spcPts val="0"/>
              </a:spcAft>
            </a:pPr>
            <a:r>
              <a:rPr sz="2400">
                <a:solidFill>
                  <a:srgbClr val="595959"/>
                </a:solidFill>
                <a:latin typeface="Meiryo UI"/>
              </a:rPr>
              <a:t>① どちらの施策を先に進めるか（または両方か）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None/>
            </a:pPr>
            <a:r>
              <a:rPr sz="2400">
                <a:solidFill>
                  <a:srgbClr val="595959"/>
                </a:solidFill>
                <a:latin typeface="Meiryo UI"/>
              </a:rPr>
              <a:t>② システム構築環境（弊社 or 先方）</a:t>
            </a:r>
          </a:p>
          <a:p>
            <a:pPr marL="0" indent="0">
              <a:buNone/>
            </a:pPr>
            <a:r>
              <a:rPr sz="2400">
                <a:solidFill>
                  <a:srgbClr val="595959"/>
                </a:solidFill>
                <a:latin typeface="Meiryo UI"/>
              </a:rPr>
              <a:t>③ スコープをどこまでにするか</a:t>
            </a:r>
          </a:p>
          <a:p>
            <a:pPr marL="0" indent="0">
              <a:buNone/>
            </a:pPr>
            <a:r>
              <a:rPr sz="2400">
                <a:solidFill>
                  <a:srgbClr val="595959"/>
                </a:solidFill>
                <a:latin typeface="Meiryo UI"/>
              </a:rPr>
              <a:t>④ OCR精度検証方法・合格基準</a:t>
            </a:r>
          </a:p>
          <a:p>
            <a:pPr marL="0" indent="0">
              <a:buNone/>
            </a:pPr>
            <a:r>
              <a:rPr sz="2400">
                <a:solidFill>
                  <a:srgbClr val="595959"/>
                </a:solidFill>
                <a:latin typeface="Meiryo UI"/>
              </a:rPr>
              <a:t>⑤ UI合意プロセス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/>
          <p:nvPr/>
        </p:nvSpPr>
        <p:spPr>
          <a:xfrm>
            <a:off x="731520" y="1645920"/>
            <a:ext cx="10515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</a:pPr>
            <a:r>
              <a:rPr b="1" sz="2200">
                <a:solidFill>
                  <a:srgbClr val="297593"/>
                </a:solidFill>
                <a:latin typeface="Meiryo UI"/>
              </a:rPr>
              <a:t>施策①: OCR自動化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None/>
            </a:pPr>
            <a:r>
              <a:rPr sz="1800">
                <a:solidFill>
                  <a:srgbClr val="595959"/>
                </a:solidFill>
                <a:latin typeface="Meiryo UI"/>
              </a:rPr>
              <a:t>　紙→PDF→Excel転記の半自動化</a:t>
            </a:r>
          </a:p>
          <a:p>
            <a:pPr marL="0" indent="0">
              <a:buNone/>
            </a:pPr>
            <a:r>
              <a:rPr sz="1600">
                <a:solidFill>
                  <a:srgbClr val="595959"/>
                </a:solidFill>
                <a:latin typeface="Meiryo UI"/>
              </a:rPr>
              <a:t>　期間: PoC 2ヶ月 + 本開発 3-4ヶ月</a:t>
            </a:r>
          </a:p>
          <a:p>
            <a:pPr marL="0" indent="0">
              <a:buNone/>
            </a:pPr>
            <a:r>
              <a:rPr sz="1400">
                <a:latin typeface="Meiryo UI"/>
              </a:rPr>
              <a:t/>
            </a:r>
          </a:p>
          <a:p>
            <a:pPr marL="0" indent="0">
              <a:buNone/>
            </a:pPr>
            <a:r>
              <a:rPr b="1" sz="2200">
                <a:solidFill>
                  <a:srgbClr val="297593"/>
                </a:solidFill>
                <a:latin typeface="Meiryo UI"/>
              </a:rPr>
              <a:t>施策②: データ基盤構築</a:t>
            </a:r>
          </a:p>
          <a:p>
            <a:pPr marL="0" indent="0">
              <a:buNone/>
            </a:pPr>
            <a:r>
              <a:rPr sz="1800">
                <a:solidFill>
                  <a:srgbClr val="595959"/>
                </a:solidFill>
                <a:latin typeface="Meiryo UI"/>
              </a:rPr>
              <a:t>　Excelインポートスクリプト + DB + BIツール連携</a:t>
            </a:r>
          </a:p>
          <a:p>
            <a:pPr marL="0" indent="0">
              <a:buNone/>
            </a:pPr>
            <a:r>
              <a:rPr sz="1600">
                <a:solidFill>
                  <a:srgbClr val="595959"/>
                </a:solidFill>
                <a:latin typeface="Meiryo UI"/>
              </a:rPr>
              <a:t>　期間: 2ヶ月</a:t>
            </a:r>
          </a:p>
        </p:txBody>
      </p:sp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541183" y="84917"/>
            <a:ext cx="105156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buNone/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</a:pPr>
            <a:r>
              <a:rPr b="1">
                <a:latin typeface="Meiryo UI"/>
              </a:rPr>
              <a:t>提案する2つの施策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175" name="Google Shape;175;p5"/>
          <p:cNvSpPr txBox="1"/>
          <p:nvPr/>
        </p:nvSpPr>
        <p:spPr>
          <a:xfrm>
            <a:off x="731520" y="1645920"/>
            <a:ext cx="10515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</a:pPr>
            <a:r>
              <a:rPr b="1" sz="2000">
                <a:solidFill>
                  <a:srgbClr val="297593"/>
                </a:solidFill>
                <a:latin typeface="Meiryo UI"/>
              </a:rPr>
              <a:t>パターンA: OCR先行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None/>
            </a:pPr>
            <a:r>
              <a:rPr sz="1600">
                <a:solidFill>
                  <a:srgbClr val="595959"/>
                </a:solidFill>
                <a:latin typeface="Meiryo UI"/>
              </a:rPr>
              <a:t>　今期: OCR PoC + 本開発 → 来年度: データ基盤</a:t>
            </a:r>
          </a:p>
          <a:p>
            <a:pPr marL="0" indent="0">
              <a:buNone/>
            </a:pPr>
            <a:r>
              <a:rPr sz="1200">
                <a:latin typeface="Meiryo UI"/>
              </a:rPr>
              <a:t/>
            </a:r>
          </a:p>
          <a:p>
            <a:pPr marL="0" indent="0">
              <a:buNone/>
            </a:pPr>
            <a:r>
              <a:rPr b="1" sz="2000">
                <a:solidFill>
                  <a:srgbClr val="297593"/>
                </a:solidFill>
                <a:latin typeface="Meiryo UI"/>
              </a:rPr>
              <a:t>パターンB: データ基盤先行</a:t>
            </a:r>
          </a:p>
          <a:p>
            <a:pPr marL="0" indent="0">
              <a:buNone/>
            </a:pPr>
            <a:r>
              <a:rPr sz="1600">
                <a:solidFill>
                  <a:srgbClr val="595959"/>
                </a:solidFill>
                <a:latin typeface="Meiryo UI"/>
              </a:rPr>
              <a:t>　今期: データ基盤のみ → 来年度: OCR</a:t>
            </a:r>
          </a:p>
          <a:p>
            <a:pPr marL="0" indent="0">
              <a:buNone/>
            </a:pPr>
            <a:r>
              <a:rPr sz="1200">
                <a:latin typeface="Meiryo UI"/>
              </a:rPr>
              <a:t/>
            </a:r>
          </a:p>
          <a:p>
            <a:pPr marL="0" indent="0">
              <a:buNone/>
            </a:pPr>
            <a:r>
              <a:rPr b="1" sz="2000">
                <a:solidFill>
                  <a:srgbClr val="297593"/>
                </a:solidFill>
                <a:latin typeface="Meiryo UI"/>
              </a:rPr>
              <a:t>パターンC: 両方今期</a:t>
            </a:r>
          </a:p>
          <a:p>
            <a:pPr marL="0" indent="0">
              <a:buNone/>
            </a:pPr>
            <a:r>
              <a:rPr sz="1600">
                <a:solidFill>
                  <a:srgbClr val="595959"/>
                </a:solidFill>
                <a:latin typeface="Meiryo UI"/>
              </a:rPr>
              <a:t>　今期: OCR + データ基盤（並行）</a:t>
            </a:r>
          </a:p>
        </p:txBody>
      </p:sp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541183" y="84917"/>
            <a:ext cx="105156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buNone/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</a:pPr>
            <a:r>
              <a:rPr b="1">
                <a:latin typeface="Meiryo UI"/>
              </a:rPr>
              <a:t>議論①: どちらを先に進めるか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175" name="Google Shape;175;p5"/>
          <p:cNvSpPr txBox="1"/>
          <p:nvPr/>
        </p:nvSpPr>
        <p:spPr>
          <a:xfrm>
            <a:off x="731520" y="1645920"/>
            <a:ext cx="10515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</a:pPr>
            <a:r>
              <a:rPr b="1" sz="2000">
                <a:solidFill>
                  <a:srgbClr val="297593"/>
                </a:solidFill>
                <a:latin typeface="Meiryo UI"/>
              </a:rPr>
              <a:t>A: 弊社GCP（SaaS型）← 推奨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None/>
            </a:pPr>
            <a:r>
              <a:rPr sz="1600">
                <a:solidFill>
                  <a:srgbClr val="595959"/>
                </a:solidFill>
                <a:latin typeface="Meiryo UI"/>
              </a:rPr>
              <a:t>　月額利用料モデル、構築シンプル、短期間で開始可能</a:t>
            </a:r>
          </a:p>
          <a:p>
            <a:pPr marL="0" indent="0">
              <a:buNone/>
            </a:pPr>
            <a:r>
              <a:rPr sz="1200">
                <a:latin typeface="Meiryo UI"/>
              </a:rPr>
              <a:t/>
            </a:r>
          </a:p>
          <a:p>
            <a:pPr marL="0" indent="0">
              <a:buNone/>
            </a:pPr>
            <a:r>
              <a:rPr b="1" sz="2000">
                <a:solidFill>
                  <a:srgbClr val="297593"/>
                </a:solidFill>
                <a:latin typeface="Meiryo UI"/>
              </a:rPr>
              <a:t>B: 先方AWS + GCP API（納品型）</a:t>
            </a:r>
          </a:p>
          <a:p>
            <a:pPr marL="0" indent="0">
              <a:buNone/>
            </a:pPr>
            <a:r>
              <a:rPr sz="1600">
                <a:solidFill>
                  <a:srgbClr val="595959"/>
                </a:solidFill>
                <a:latin typeface="Meiryo UI"/>
              </a:rPr>
              <a:t>　初期費用 + 保守、先方にデータ保存</a:t>
            </a:r>
          </a:p>
          <a:p>
            <a:pPr marL="0" indent="0">
              <a:buNone/>
            </a:pPr>
            <a:r>
              <a:rPr sz="1200">
                <a:latin typeface="Meiryo UI"/>
              </a:rPr>
              <a:t/>
            </a:r>
          </a:p>
          <a:p>
            <a:pPr marL="0" indent="0">
              <a:buNone/>
            </a:pPr>
            <a:r>
              <a:rPr sz="1400">
                <a:solidFill>
                  <a:srgbClr val="595959"/>
                </a:solidFill>
                <a:latin typeface="Meiryo UI"/>
              </a:rPr>
              <a:t>※ Document AIはGCPサービスのためAPI利用は必須</a:t>
            </a:r>
          </a:p>
        </p:txBody>
      </p:sp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541183" y="84917"/>
            <a:ext cx="105156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buNone/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</a:pPr>
            <a:r>
              <a:rPr b="1">
                <a:latin typeface="Meiryo UI"/>
              </a:rPr>
              <a:t>議論②: システム構築環境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175" name="Google Shape;175;p5"/>
          <p:cNvSpPr txBox="1"/>
          <p:nvPr/>
        </p:nvSpPr>
        <p:spPr>
          <a:xfrm>
            <a:off x="731520" y="1645920"/>
            <a:ext cx="10515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</a:pPr>
            <a:r>
              <a:rPr b="1" sz="2000">
                <a:solidFill>
                  <a:srgbClr val="297593"/>
                </a:solidFill>
                <a:latin typeface="Meiryo UI"/>
              </a:rPr>
              <a:t>OCR自動化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None/>
            </a:pPr>
            <a:r>
              <a:rPr sz="1600">
                <a:solidFill>
                  <a:srgbClr val="595959"/>
                </a:solidFill>
                <a:latin typeface="Meiryo UI"/>
              </a:rPr>
              <a:t>　必須: PDFアップロード、OCR処理、人手確認UI、Excel出力</a:t>
            </a:r>
          </a:p>
          <a:p>
            <a:pPr marL="0" indent="0">
              <a:buNone/>
            </a:pPr>
            <a:r>
              <a:rPr sz="1600">
                <a:solidFill>
                  <a:srgbClr val="595959"/>
                </a:solidFill>
                <a:latin typeface="Meiryo UI"/>
              </a:rPr>
              <a:t>　オプション: バッチ処理、Dropbox連携、ユーザー認証</a:t>
            </a:r>
          </a:p>
          <a:p>
            <a:pPr marL="0" indent="0">
              <a:buNone/>
            </a:pPr>
            <a:r>
              <a:rPr sz="1200">
                <a:latin typeface="Meiryo UI"/>
              </a:rPr>
              <a:t/>
            </a:r>
          </a:p>
          <a:p>
            <a:pPr marL="0" indent="0">
              <a:buNone/>
            </a:pPr>
            <a:r>
              <a:rPr b="1" sz="2000">
                <a:solidFill>
                  <a:srgbClr val="297593"/>
                </a:solidFill>
                <a:latin typeface="Meiryo UI"/>
              </a:rPr>
              <a:t>データ基盤構築</a:t>
            </a:r>
          </a:p>
          <a:p>
            <a:pPr marL="0" indent="0">
              <a:buNone/>
            </a:pPr>
            <a:r>
              <a:rPr sz="1600">
                <a:solidFill>
                  <a:srgbClr val="595959"/>
                </a:solidFill>
                <a:latin typeface="Meiryo UI"/>
              </a:rPr>
              <a:t>　必須: Excelインポート、DB保存、BIツール連携</a:t>
            </a:r>
          </a:p>
          <a:p>
            <a:pPr marL="0" indent="0">
              <a:buNone/>
            </a:pPr>
            <a:r>
              <a:rPr sz="1600">
                <a:solidFill>
                  <a:srgbClr val="595959"/>
                </a:solidFill>
                <a:latin typeface="Meiryo UI"/>
              </a:rPr>
              <a:t>　オプション: Dropbox自動連携、カスタムレポート</a:t>
            </a:r>
          </a:p>
        </p:txBody>
      </p:sp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541183" y="84917"/>
            <a:ext cx="105156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buNone/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</a:pPr>
            <a:r>
              <a:rPr b="1">
                <a:latin typeface="Meiryo UI"/>
              </a:rPr>
              <a:t>議論③: スコープ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175" name="Google Shape;175;p5"/>
          <p:cNvSpPr txBox="1"/>
          <p:nvPr/>
        </p:nvSpPr>
        <p:spPr>
          <a:xfrm>
            <a:off x="731520" y="1645920"/>
            <a:ext cx="10515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</a:pPr>
            <a:r>
              <a:rPr b="1" sz="2000">
                <a:solidFill>
                  <a:srgbClr val="297593"/>
                </a:solidFill>
                <a:latin typeface="Meiryo UI"/>
              </a:rPr>
              <a:t>検証データ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None/>
            </a:pPr>
            <a:r>
              <a:rPr sz="1600">
                <a:solidFill>
                  <a:srgbClr val="595959"/>
                </a:solidFill>
                <a:latin typeface="Meiryo UI"/>
              </a:rPr>
              <a:t>　学習用: 30-50件 / 検証用: 20-30件 / テスト用: 10-20件</a:t>
            </a:r>
          </a:p>
          <a:p>
            <a:pPr marL="0" indent="0">
              <a:buNone/>
            </a:pPr>
            <a:r>
              <a:rPr sz="1200">
                <a:latin typeface="Meiryo UI"/>
              </a:rPr>
              <a:t/>
            </a:r>
          </a:p>
          <a:p>
            <a:pPr marL="0" indent="0">
              <a:buNone/>
            </a:pPr>
            <a:r>
              <a:rPr b="1" sz="2000">
                <a:solidFill>
                  <a:srgbClr val="297593"/>
                </a:solidFill>
                <a:latin typeface="Meiryo UI"/>
              </a:rPr>
              <a:t>合格基準（案）</a:t>
            </a:r>
          </a:p>
          <a:p>
            <a:pPr marL="0" indent="0">
              <a:buNone/>
            </a:pPr>
            <a:r>
              <a:rPr sz="1600">
                <a:solidFill>
                  <a:srgbClr val="595959"/>
                </a:solidFill>
                <a:latin typeface="Meiryo UI"/>
              </a:rPr>
              <a:t>　項目抽出精度: PoC 85%以上 → 本開発 90%以上</a:t>
            </a:r>
          </a:p>
          <a:p>
            <a:pPr marL="0" indent="0">
              <a:buNone/>
            </a:pPr>
            <a:r>
              <a:rPr sz="1600">
                <a:solidFill>
                  <a:srgbClr val="595959"/>
                </a:solidFill>
                <a:latin typeface="Meiryo UI"/>
              </a:rPr>
              <a:t>　レコード完全一致率: PoC 70%以上 → 本開発 80%以上</a:t>
            </a:r>
          </a:p>
          <a:p>
            <a:pPr marL="0" indent="0">
              <a:buNone/>
            </a:pPr>
            <a:r>
              <a:rPr sz="1600">
                <a:solidFill>
                  <a:srgbClr val="595959"/>
                </a:solidFill>
                <a:latin typeface="Meiryo UI"/>
              </a:rPr>
              <a:t>　人手確認発生率: PoC 40%以下 → 本開発 20%以下</a:t>
            </a:r>
          </a:p>
        </p:txBody>
      </p:sp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541183" y="84917"/>
            <a:ext cx="105156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buNone/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</a:pPr>
            <a:r>
              <a:rPr b="1">
                <a:latin typeface="Meiryo UI"/>
              </a:rPr>
              <a:t>議論④: OCR精度検証方法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175" name="Google Shape;175;p5"/>
          <p:cNvSpPr txBox="1"/>
          <p:nvPr/>
        </p:nvSpPr>
        <p:spPr>
          <a:xfrm>
            <a:off x="731520" y="1645920"/>
            <a:ext cx="10515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</a:pPr>
            <a:r>
              <a:rPr b="1" sz="2000">
                <a:solidFill>
                  <a:srgbClr val="297593"/>
                </a:solidFill>
                <a:latin typeface="Meiryo UI"/>
              </a:rPr>
              <a:t>UI合意のタイミング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None/>
            </a:pPr>
            <a:r>
              <a:rPr sz="1600">
                <a:solidFill>
                  <a:srgbClr val="595959"/>
                </a:solidFill>
                <a:latin typeface="Meiryo UI"/>
              </a:rPr>
              <a:t>　要件定義: ワイヤーフレーム（線画）</a:t>
            </a:r>
          </a:p>
          <a:p>
            <a:pPr marL="0" indent="0">
              <a:buNone/>
            </a:pPr>
            <a:r>
              <a:rPr sz="1600">
                <a:solidFill>
                  <a:srgbClr val="595959"/>
                </a:solidFill>
                <a:latin typeface="Meiryo UI"/>
              </a:rPr>
              <a:t>　設計: モックアップ（カラー付き）</a:t>
            </a:r>
          </a:p>
          <a:p>
            <a:pPr marL="0" indent="0">
              <a:buNone/>
            </a:pPr>
            <a:r>
              <a:rPr sz="1600">
                <a:solidFill>
                  <a:srgbClr val="595959"/>
                </a:solidFill>
                <a:latin typeface="Meiryo UI"/>
              </a:rPr>
              <a:t>　開発中: プロトタイプ（動くもの）</a:t>
            </a:r>
          </a:p>
          <a:p>
            <a:pPr marL="0" indent="0">
              <a:buNone/>
            </a:pPr>
            <a:r>
              <a:rPr sz="1600">
                <a:solidFill>
                  <a:srgbClr val="595959"/>
                </a:solidFill>
                <a:latin typeface="Meiryo UI"/>
              </a:rPr>
              <a:t>　受入テスト: 完成版</a:t>
            </a:r>
          </a:p>
          <a:p>
            <a:pPr marL="0" indent="0">
              <a:buNone/>
            </a:pPr>
            <a:r>
              <a:rPr sz="1200">
                <a:latin typeface="Meiryo UI"/>
              </a:rPr>
              <a:t/>
            </a:r>
          </a:p>
          <a:p>
            <a:pPr marL="0" indent="0">
              <a:buNone/>
            </a:pPr>
            <a:r>
              <a:rPr b="1" sz="2000">
                <a:solidFill>
                  <a:srgbClr val="297593"/>
                </a:solidFill>
                <a:latin typeface="Meiryo UI"/>
              </a:rPr>
              <a:t>要決定事項</a:t>
            </a:r>
          </a:p>
          <a:p>
            <a:pPr marL="0" indent="0">
              <a:buNone/>
            </a:pPr>
            <a:r>
              <a:rPr sz="1600">
                <a:solidFill>
                  <a:srgbClr val="595959"/>
                </a:solidFill>
                <a:latin typeface="Meiryo UI"/>
              </a:rPr>
              <a:t>　ワイヤーフレーム範囲 / レビュー回数上限 / 承認者</a:t>
            </a:r>
          </a:p>
        </p:txBody>
      </p:sp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541183" y="84917"/>
            <a:ext cx="105156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buNone/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</a:pPr>
            <a:r>
              <a:rPr b="1">
                <a:latin typeface="Meiryo UI"/>
              </a:rPr>
              <a:t>議論⑤: UI合意プロセス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175" name="Google Shape;175;p5"/>
          <p:cNvSpPr txBox="1"/>
          <p:nvPr/>
        </p:nvSpPr>
        <p:spPr>
          <a:xfrm>
            <a:off x="731520" y="1645920"/>
            <a:ext cx="10515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</a:pPr>
            <a:r>
              <a:rPr sz="1800">
                <a:solidFill>
                  <a:srgbClr val="595959"/>
                </a:solidFill>
                <a:latin typeface="Meiryo UI"/>
              </a:rPr>
              <a:t>1. 推奨パターンの決定（OCR先行/データ基盤先行/両方）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None/>
            </a:pPr>
            <a:r>
              <a:rPr sz="1800">
                <a:solidFill>
                  <a:srgbClr val="595959"/>
                </a:solidFill>
                <a:latin typeface="Meiryo UI"/>
              </a:rPr>
              <a:t>2. 構築環境の方針決定（弊社環境/先方環境）</a:t>
            </a:r>
          </a:p>
          <a:p>
            <a:pPr marL="0" indent="0">
              <a:buNone/>
            </a:pPr>
            <a:r>
              <a:rPr sz="1800">
                <a:solidFill>
                  <a:srgbClr val="595959"/>
                </a:solidFill>
                <a:latin typeface="Meiryo UI"/>
              </a:rPr>
              <a:t>3. スコープの決定</a:t>
            </a:r>
          </a:p>
          <a:p>
            <a:pPr marL="0" indent="0">
              <a:buNone/>
            </a:pPr>
            <a:r>
              <a:rPr sz="1800">
                <a:solidFill>
                  <a:srgbClr val="595959"/>
                </a:solidFill>
                <a:latin typeface="Meiryo UI"/>
              </a:rPr>
              <a:t>4. 精度検証方法・合格基準の決定</a:t>
            </a:r>
          </a:p>
          <a:p>
            <a:pPr marL="0" indent="0">
              <a:buNone/>
            </a:pPr>
            <a:r>
              <a:rPr sz="1800">
                <a:solidFill>
                  <a:srgbClr val="595959"/>
                </a:solidFill>
                <a:latin typeface="Meiryo UI"/>
              </a:rPr>
              <a:t>5. UI合意プロセスの決定</a:t>
            </a:r>
          </a:p>
          <a:p>
            <a:pPr marL="0" indent="0">
              <a:buNone/>
            </a:pPr>
            <a:r>
              <a:rPr sz="1800">
                <a:solidFill>
                  <a:srgbClr val="595959"/>
                </a:solidFill>
                <a:latin typeface="Meiryo UI"/>
              </a:rPr>
              <a:t>6. 見積金額の算出</a:t>
            </a:r>
          </a:p>
          <a:p>
            <a:pPr marL="0" indent="0">
              <a:buNone/>
            </a:pPr>
            <a:r>
              <a:rPr sz="1800">
                <a:solidFill>
                  <a:srgbClr val="595959"/>
                </a:solidFill>
                <a:latin typeface="Meiryo UI"/>
              </a:rPr>
              <a:t>7. 提案資料の最終化</a:t>
            </a:r>
          </a:p>
          <a:p>
            <a:pPr marL="0" indent="0">
              <a:buNone/>
            </a:pPr>
            <a:r>
              <a:rPr sz="1800">
                <a:solidFill>
                  <a:srgbClr val="595959"/>
                </a:solidFill>
                <a:latin typeface="Meiryo UI"/>
              </a:rPr>
              <a:t>8. クライアントへMTG日程打診</a:t>
            </a:r>
          </a:p>
        </p:txBody>
      </p:sp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541183" y="84917"/>
            <a:ext cx="105156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buNone/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</a:pPr>
            <a:r>
              <a:rPr b="1">
                <a:latin typeface="Meiryo UI"/>
              </a:rPr>
              <a:t>次のアクション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3610</Words>
  <Application>Microsoft Office PowerPoint</Application>
  <PresentationFormat>ワイド画面</PresentationFormat>
  <Paragraphs>465</Paragraphs>
  <Slides>18</Slides>
  <Notes>18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3" baseType="lpstr">
      <vt:lpstr>Noto Sans JP</vt:lpstr>
      <vt:lpstr>Calibri</vt:lpstr>
      <vt:lpstr>Meiryo UI</vt:lpstr>
      <vt:lpstr>Arial</vt:lpstr>
      <vt:lpstr>Office テーマ</vt:lpstr>
      <vt:lpstr>PowerPoint プレゼンテーション</vt:lpstr>
      <vt:lpstr>未決定事項・ネクストアクション（社内用）</vt:lpstr>
      <vt:lpstr>実施体制(案)　※2025年12月23日時点</vt:lpstr>
      <vt:lpstr>マイルストーン・スケジュール(案)　 ※2025年12月23日時点　　</vt:lpstr>
      <vt:lpstr>概要整理－①　開催概要　 ※2025年12月23日時点</vt:lpstr>
      <vt:lpstr>概要整理－②　想定カリキュラム（案） ※2025年12月19日時点</vt:lpstr>
      <vt:lpstr>概要整理－③　活用データとペルソナについて　</vt:lpstr>
      <vt:lpstr>概要整理－③　活用データとペルソナについて　</vt:lpstr>
      <vt:lpstr>概要整理－③　活用データとペルソナについて　</vt:lpstr>
      <vt:lpstr>PowerPoint プレゼンテーション</vt:lpstr>
      <vt:lpstr>その他決定した事項（NTTDXパートナーより）</vt:lpstr>
      <vt:lpstr>(参考)　アイディアソン最終的なアウトプットイメージについて </vt:lpstr>
      <vt:lpstr>PowerPoint プレゼンテーション</vt:lpstr>
      <vt:lpstr>インセンティブの類型と今年度検討範囲のポイントについて</vt:lpstr>
      <vt:lpstr>PowerPoint プレゼンテーション</vt:lpstr>
      <vt:lpstr>イベント開催に向けた具体的内容の整理・現時点での課題点</vt:lpstr>
      <vt:lpstr>PowerPoint プレゼンテーション</vt:lpstr>
      <vt:lpstr>（参考）先行自治体の取組事例 ― 京都府 × 京都女子大学 × 企業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宮本 裕介</dc:creator>
  <cp:lastModifiedBy>宮本 裕介</cp:lastModifiedBy>
  <cp:revision>1</cp:revision>
  <dcterms:created xsi:type="dcterms:W3CDTF">2022-07-05T05:28:12Z</dcterms:created>
  <dcterms:modified xsi:type="dcterms:W3CDTF">2026-01-06T00:05:24Z</dcterms:modified>
</cp:coreProperties>
</file>